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144000"/>
  <p:notesSz cx="6858000" cy="9144000"/>
  <p:embeddedFontLst>
    <p:embeddedFont>
      <p:font typeface="Ultra"/>
      <p:regular r:id="rId22"/>
    </p:embeddedFont>
    <p:embeddedFont>
      <p:font typeface="Nanum Gothic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gcpmWr6ZyOIfDuYI9iuLaiB1pd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56059BD-2449-4CE6-971B-DAF3C904CA18}">
  <a:tblStyle styleId="{356059BD-2449-4CE6-971B-DAF3C904CA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Ultra-regular.fntdata"/><Relationship Id="rId21" Type="http://schemas.openxmlformats.org/officeDocument/2006/relationships/slide" Target="slides/slide15.xml"/><Relationship Id="rId24" Type="http://schemas.openxmlformats.org/officeDocument/2006/relationships/font" Target="fonts/NanumGothic-bold.fntdata"/><Relationship Id="rId23" Type="http://schemas.openxmlformats.org/officeDocument/2006/relationships/font" Target="fonts/NanumGoth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adcb48b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64adcb48bb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dcb48b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64adcb48bb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adcb48b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64adcb48bb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adcb48b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4adcb48bb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adcb48b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64adcb48bb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4adcb48b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64adcb48bb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4adcb48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64adcb48bb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adcb48b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64adcb48b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4adcb48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64adcb48bb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adcb48b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64adcb48bb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adcb48b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64adcb48bb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adcb48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64adcb48bb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4adcb48b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64adcb48bb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FBF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Ultra"/>
                <a:ea typeface="Ultra"/>
                <a:cs typeface="Ultra"/>
                <a:sym typeface="Ultr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Ultra"/>
                <a:ea typeface="Ultra"/>
                <a:cs typeface="Ultra"/>
                <a:sym typeface="Ultr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Ultra"/>
                <a:ea typeface="Ultra"/>
                <a:cs typeface="Ultra"/>
                <a:sym typeface="Ultr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Ultra"/>
                <a:ea typeface="Ultra"/>
                <a:cs typeface="Ultra"/>
                <a:sym typeface="Ultr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Ultra"/>
                <a:ea typeface="Ultra"/>
                <a:cs typeface="Ultra"/>
                <a:sym typeface="Ultr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Ultra"/>
                <a:ea typeface="Ultra"/>
                <a:cs typeface="Ultra"/>
                <a:sym typeface="Ultr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Ultra"/>
                <a:ea typeface="Ultra"/>
                <a:cs typeface="Ultra"/>
                <a:sym typeface="Ultr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KhelKi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372150" y="2730650"/>
            <a:ext cx="571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</a:rPr>
              <a:t>CoNLL-2003 데이터를 이용한 NER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6610975" y="4207075"/>
            <a:ext cx="247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김현호</a:t>
            </a:r>
            <a:endParaRPr sz="125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5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01020617913</a:t>
            </a:r>
            <a:endParaRPr sz="125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u="sng">
                <a:solidFill>
                  <a:schemeClr val="lt2"/>
                </a:solidFill>
                <a:hlinkClick r:id="rId3"/>
              </a:rPr>
              <a:t>https://github.com/KhelKim</a:t>
            </a:r>
            <a:endParaRPr sz="1250">
              <a:solidFill>
                <a:schemeClr val="lt2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4adcb48bb_0_104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60" name="Google Shape;160;g64adcb48bb_0_104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61" name="Google Shape;161;g64adcb48bb_0_104"/>
          <p:cNvSpPr txBox="1"/>
          <p:nvPr/>
        </p:nvSpPr>
        <p:spPr>
          <a:xfrm>
            <a:off x="958500" y="3986700"/>
            <a:ext cx="7227000" cy="25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/>
              <a:t>BLSTM 모델</a:t>
            </a:r>
            <a:endParaRPr b="1" sz="27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-KR" sz="1200"/>
              <a:t>RNN은 뒤로 갈수록 초기 정보가 손실되는 단점이 있다. 이를 보안할 수 있는 모델이 LSTM 모델이다. LSTM은 은닉층의 메모리 셀에 입력 게이트, 망각 게이트, 출력 게이트를 추가하여 불필요한 기억을 지우고, 기억해야할 기억을 유지한다. 따라서 긴 시퀀스의 입력을 처리하는데 좋은 성능을 보인다.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-KR" sz="1200"/>
              <a:t>Bidirectional Recurrent Neural Networks는 과거의 상태뿐만 아니라, 미래의 상태까지 고려하는 확장된 RNN 형태이다.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-KR" sz="1200"/>
              <a:t>'Flirty' Princess Diana had Sly Stallone and Richard Gere fighting over her at Elton John's dinner party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-KR" sz="1200"/>
              <a:t>Sly를 해석할 때 뒤를 참조한다면 사람 이름으로 읽을 가능성이 높다.</a:t>
            </a:r>
            <a:endParaRPr sz="12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2" name="Google Shape;162;g64adcb48bb_0_104"/>
          <p:cNvSpPr txBox="1"/>
          <p:nvPr/>
        </p:nvSpPr>
        <p:spPr>
          <a:xfrm>
            <a:off x="381000" y="249725"/>
            <a:ext cx="437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</a:rPr>
              <a:t>DeepLearning</a:t>
            </a:r>
            <a:endParaRPr sz="3200">
              <a:solidFill>
                <a:srgbClr val="525252"/>
              </a:solidFill>
            </a:endParaRPr>
          </a:p>
        </p:txBody>
      </p:sp>
      <p:pic>
        <p:nvPicPr>
          <p:cNvPr id="163" name="Google Shape;163;g64adcb48bb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222" y="1218107"/>
            <a:ext cx="5571549" cy="276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adcb48bb_0_127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69" name="Google Shape;169;g64adcb48bb_0_127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70" name="Google Shape;170;g64adcb48bb_0_127"/>
          <p:cNvSpPr txBox="1"/>
          <p:nvPr/>
        </p:nvSpPr>
        <p:spPr>
          <a:xfrm>
            <a:off x="381000" y="249725"/>
            <a:ext cx="437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</a:rPr>
              <a:t>DeepLearning</a:t>
            </a:r>
            <a:endParaRPr sz="3200">
              <a:solidFill>
                <a:srgbClr val="525252"/>
              </a:solidFill>
            </a:endParaRPr>
          </a:p>
        </p:txBody>
      </p:sp>
      <p:pic>
        <p:nvPicPr>
          <p:cNvPr id="171" name="Google Shape;171;g64adcb48bb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50" y="2058473"/>
            <a:ext cx="3753477" cy="246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64adcb48bb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002" y="2058473"/>
            <a:ext cx="4505325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64adcb48bb_0_127"/>
          <p:cNvSpPr txBox="1"/>
          <p:nvPr/>
        </p:nvSpPr>
        <p:spPr>
          <a:xfrm>
            <a:off x="4572000" y="1378250"/>
            <a:ext cx="2264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/>
              <a:t>LSTM</a:t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4adcb48bb_0_139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79" name="Google Shape;179;g64adcb48bb_0_139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80" name="Google Shape;180;g64adcb48bb_0_139"/>
          <p:cNvSpPr txBox="1"/>
          <p:nvPr/>
        </p:nvSpPr>
        <p:spPr>
          <a:xfrm>
            <a:off x="381000" y="249725"/>
            <a:ext cx="437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</a:rPr>
              <a:t>DeepLearning</a:t>
            </a:r>
            <a:endParaRPr sz="3200">
              <a:solidFill>
                <a:srgbClr val="525252"/>
              </a:solidFill>
            </a:endParaRPr>
          </a:p>
        </p:txBody>
      </p:sp>
      <p:sp>
        <p:nvSpPr>
          <p:cNvPr id="181" name="Google Shape;181;g64adcb48bb_0_139"/>
          <p:cNvSpPr txBox="1"/>
          <p:nvPr/>
        </p:nvSpPr>
        <p:spPr>
          <a:xfrm>
            <a:off x="958500" y="1416850"/>
            <a:ext cx="7227000" cy="4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/>
              <a:t>결과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/>
              <a:t>pos tag를 포함하지 않은 단어들로 훈련한 모델의 성능 결과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200"/>
              <a:t>Without pos tag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200"/>
              <a:t>CONFIG: {'max_sentence_length': 70, 'min_word_count': 5, 'embedding_size': 64, 'n_hidden1': 50, 'n_hidden2': 32, 'batch_size': 128, 'epochs': 10}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200"/>
              <a:t>accuracy: 0.9892761394101877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200"/>
              <a:t>f1_score: 0.8623087621696801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4adcb48bb_0_152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87" name="Google Shape;187;g64adcb48bb_0_152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88" name="Google Shape;188;g64adcb48bb_0_152"/>
          <p:cNvSpPr txBox="1"/>
          <p:nvPr/>
        </p:nvSpPr>
        <p:spPr>
          <a:xfrm>
            <a:off x="381000" y="249725"/>
            <a:ext cx="437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</a:rPr>
              <a:t>DeepLearning</a:t>
            </a:r>
            <a:endParaRPr sz="3200">
              <a:solidFill>
                <a:srgbClr val="525252"/>
              </a:solidFill>
            </a:endParaRPr>
          </a:p>
        </p:txBody>
      </p:sp>
      <p:sp>
        <p:nvSpPr>
          <p:cNvPr id="189" name="Google Shape;189;g64adcb48bb_0_152"/>
          <p:cNvSpPr txBox="1"/>
          <p:nvPr/>
        </p:nvSpPr>
        <p:spPr>
          <a:xfrm>
            <a:off x="958500" y="1416850"/>
            <a:ext cx="7227000" cy="5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/>
              <a:t>결과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/>
              <a:t>pos tag와 함께 훈련한 모델의 성능 결과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200"/>
              <a:t>With pos tag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200"/>
              <a:t>CONFIG: {'max_sentence_length': 70, 'min_word_count': 5, 'embedding_size': 64, 'n_hidden1': 50, 'n_hidden2': 32, 'batch_size': 128, 'epochs': 10}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200"/>
              <a:t>accuracy: 0.9865951742627346, f1_score: 0.8927613941018767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200"/>
              <a:buAutoNum type="arabicPeriod"/>
            </a:pPr>
            <a:r>
              <a:rPr lang="ko-KR" sz="1200"/>
              <a:t>객체명 인식에는 대문자가 중요한 역할을 할 것이라 생각되어 전처리 과정 중 소문자 변환을 제외한 데이터도 돌려보았다.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200"/>
              <a:t>With pos tag and without lowering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200"/>
              <a:t>CONFIG: {'max_sentence_length': 70, 'min_word_count': 5, 'embedding_size': 64, 'n_hidden1': 50, 'n_hidden2': 32, 'batch_size': 128, 'epochs': 10}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ko-KR" sz="1200"/>
              <a:t>accuracy: 0.9892761394101877, f1_score: 0.872870249017038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4adcb48bb_0_166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95" name="Google Shape;195;g64adcb48bb_0_166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96" name="Google Shape;196;g64adcb48bb_0_166"/>
          <p:cNvSpPr txBox="1"/>
          <p:nvPr/>
        </p:nvSpPr>
        <p:spPr>
          <a:xfrm>
            <a:off x="381000" y="249725"/>
            <a:ext cx="437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</a:rPr>
              <a:t>Simulation</a:t>
            </a:r>
            <a:endParaRPr sz="3200">
              <a:solidFill>
                <a:srgbClr val="525252"/>
              </a:solidFill>
            </a:endParaRPr>
          </a:p>
        </p:txBody>
      </p:sp>
      <p:sp>
        <p:nvSpPr>
          <p:cNvPr id="197" name="Google Shape;197;g64adcb48bb_0_166"/>
          <p:cNvSpPr txBox="1"/>
          <p:nvPr/>
        </p:nvSpPr>
        <p:spPr>
          <a:xfrm>
            <a:off x="958500" y="1416850"/>
            <a:ext cx="7227000" cy="5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/>
              <a:t>시뮬레이션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adcb48bb_0_173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03" name="Google Shape;203;g64adcb48bb_0_173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04" name="Google Shape;204;g64adcb48bb_0_173"/>
          <p:cNvSpPr txBox="1"/>
          <p:nvPr/>
        </p:nvSpPr>
        <p:spPr>
          <a:xfrm>
            <a:off x="381000" y="249725"/>
            <a:ext cx="437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</a:rPr>
              <a:t>개선 방향</a:t>
            </a:r>
            <a:endParaRPr sz="3200">
              <a:solidFill>
                <a:srgbClr val="525252"/>
              </a:solidFill>
            </a:endParaRPr>
          </a:p>
        </p:txBody>
      </p:sp>
      <p:sp>
        <p:nvSpPr>
          <p:cNvPr id="205" name="Google Shape;205;g64adcb48bb_0_173"/>
          <p:cNvSpPr txBox="1"/>
          <p:nvPr/>
        </p:nvSpPr>
        <p:spPr>
          <a:xfrm>
            <a:off x="958500" y="1416850"/>
            <a:ext cx="7227000" cy="5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파일을 분리하면서 훈련, 예측, 시뮬레이션 하는 것은 편해졌지만, 워크 프레임 자체를 수정할 때는 불편하다고 느꼈다. 다른 사람들은 어떻게 관리하는지 알아보겠다.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데이터 탐색 파일과 txt 파일을 csv파일로 변환하는 파일을 분리하지 않았다. 한 파일에서 결이 다른 기능을 가지고 있게 하지 않도록 파일 기획을 신경써서 해야한다.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참고자료를 읽기 전에 모델링까지 먼저 하느라 POS tag도 활용해야겠다는 생각을 늦게 했다. 선행 자료를 충분히 숙지해야 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pos tag를 튜플로 저장하지 않고, word_postag 식으로 저장하면 해쉬화하기 쉬웠을 것이다.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simulation 함수에서 예측하는 것을 함수화하고, while문으로 묶는 것이 더 효율적이다.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/>
        </p:nvSpPr>
        <p:spPr>
          <a:xfrm>
            <a:off x="381001" y="249734"/>
            <a:ext cx="3026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개요</a:t>
            </a:r>
            <a:endParaRPr sz="3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</a:rPr>
              <a:t>CoNLL-2003 데이터를 이용한 NER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721900" y="1645500"/>
            <a:ext cx="3352800" cy="49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rabicPeriod"/>
            </a:pPr>
            <a:r>
              <a:rPr b="1"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폴더 구조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rabicPeriod"/>
            </a:pPr>
            <a:r>
              <a:rPr b="1"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흐름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rabicPeriod"/>
            </a:pPr>
            <a:r>
              <a:rPr b="1"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EDA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rabicPeriod"/>
            </a:pPr>
            <a:r>
              <a:rPr b="1"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DeepLearning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lphaLcPeriod"/>
            </a:pPr>
            <a:r>
              <a:rPr b="1"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BLSTM 모델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lphaLcPeriod"/>
            </a:pPr>
            <a:r>
              <a:rPr b="1"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LSTM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lphaLcPeriod"/>
            </a:pPr>
            <a:r>
              <a:rPr b="1"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Train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lphaLcPeriod"/>
            </a:pPr>
            <a:r>
              <a:rPr b="1"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Test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rabicPeriod"/>
            </a:pPr>
            <a:r>
              <a:rPr b="1"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Simulation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rabicPeriod"/>
            </a:pPr>
            <a:r>
              <a:rPr b="1"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개선 방향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4adcb48bb_0_23"/>
          <p:cNvSpPr txBox="1"/>
          <p:nvPr/>
        </p:nvSpPr>
        <p:spPr>
          <a:xfrm>
            <a:off x="381001" y="249734"/>
            <a:ext cx="3026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폴더 구조</a:t>
            </a:r>
            <a:endParaRPr sz="3200">
              <a:solidFill>
                <a:srgbClr val="525252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99" name="Google Shape;99;g64adcb48bb_0_23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00" name="Google Shape;100;g64adcb48bb_0_23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aphicFrame>
        <p:nvGraphicFramePr>
          <p:cNvPr id="101" name="Google Shape;101;g64adcb48bb_0_23"/>
          <p:cNvGraphicFramePr/>
          <p:nvPr/>
        </p:nvGraphicFramePr>
        <p:xfrm>
          <a:off x="952500" y="147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{356059BD-2449-4CE6-971B-DAF3C904CA18}</a:tableStyleId>
              </a:tblPr>
              <a:tblGrid>
                <a:gridCol w="3619500"/>
                <a:gridCol w="3619500"/>
              </a:tblGrid>
              <a:tr h="411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# folder structure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BLSTM/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CONFIG/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POS_TAG_CONFIG.json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WORDS_CONFIG.json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dataset/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test_clean.csv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test_data.txt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test_input.npy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test_input_with_pos.npy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test_labels.npy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train_clean.csv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train_data.txt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train_input.npy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train_input_with_pos.npy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train_labels.npy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images/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...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model/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model.h5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model.json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model_history.json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model_history_with_pos.json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model_with_pos.h5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model_with_pos.json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module/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EDA.py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preprocessing.py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test.py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result/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	result.txt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EDA.ipynb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preprocessing.py	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README.md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simulation.py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simulation_with_pos.py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test.py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test_with_pos.py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train.py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	train_with_pos.py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4adcb48bb_0_2"/>
          <p:cNvSpPr txBox="1"/>
          <p:nvPr/>
        </p:nvSpPr>
        <p:spPr>
          <a:xfrm>
            <a:off x="381001" y="249734"/>
            <a:ext cx="3026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데이터 흐름</a:t>
            </a:r>
            <a:endParaRPr sz="3200">
              <a:solidFill>
                <a:srgbClr val="525252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07" name="Google Shape;107;g64adcb48bb_0_2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08" name="Google Shape;108;g64adcb48bb_0_2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09" name="Google Shape;109;g64adcb48bb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0" y="2242725"/>
            <a:ext cx="4201400" cy="23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64adcb48bb_0_2"/>
          <p:cNvSpPr txBox="1"/>
          <p:nvPr/>
        </p:nvSpPr>
        <p:spPr>
          <a:xfrm>
            <a:off x="4796025" y="1895250"/>
            <a:ext cx="40488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-KR" sz="1500"/>
              <a:t>데이터는 EDA.ipynb를 통해 txt파일에서 csv파일로 변환된다.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-KR" sz="1500"/>
              <a:t>preprocessing.py에서 BLSTM 모델에 적합하게 변환되어 npy파일로 저장된다. 이때, 코퍼스의 단어와 관련된 여러 정보들도 함께 저장된다.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-KR" sz="1500"/>
              <a:t>train.py에서 npy파일로 저장된 데이터들을 훈련하고 훈련된 모델을 저장한다.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-KR" sz="1500"/>
              <a:t>test.py에서 모델의 성능을 측정한다.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-KR" sz="1500"/>
              <a:t>simulation.py에서 input sentence와 훈련된 모델을 통해 결과를 출력한다.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4adcb48bb_0_13"/>
          <p:cNvSpPr txBox="1"/>
          <p:nvPr/>
        </p:nvSpPr>
        <p:spPr>
          <a:xfrm>
            <a:off x="381001" y="249734"/>
            <a:ext cx="3026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데이터 흐름</a:t>
            </a:r>
            <a:endParaRPr sz="3200">
              <a:solidFill>
                <a:srgbClr val="525252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16" name="Google Shape;116;g64adcb48bb_0_13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17" name="Google Shape;117;g64adcb48bb_0_13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18" name="Google Shape;118;g64adcb48b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75" y="1180048"/>
            <a:ext cx="8839201" cy="49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adcb48bb_0_48"/>
          <p:cNvSpPr txBox="1"/>
          <p:nvPr/>
        </p:nvSpPr>
        <p:spPr>
          <a:xfrm>
            <a:off x="381000" y="249725"/>
            <a:ext cx="437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</a:rPr>
              <a:t>EDA + Preprocessing</a:t>
            </a:r>
            <a:endParaRPr sz="3200">
              <a:solidFill>
                <a:srgbClr val="525252"/>
              </a:solidFill>
            </a:endParaRPr>
          </a:p>
        </p:txBody>
      </p:sp>
      <p:sp>
        <p:nvSpPr>
          <p:cNvPr id="124" name="Google Shape;124;g64adcb48bb_0_48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25" name="Google Shape;125;g64adcb48bb_0_48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26" name="Google Shape;126;g64adcb48bb_0_48"/>
          <p:cNvSpPr txBox="1"/>
          <p:nvPr/>
        </p:nvSpPr>
        <p:spPr>
          <a:xfrm>
            <a:off x="4753575" y="1457075"/>
            <a:ext cx="4291200" cy="4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1. text preview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- 주어진 텍스트는 [단어] [품사 태깅] [청크] [NER]으로 되어있다.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- `-DOCSTART`라는 필요 없는 문자가 텍스트 중간중간에 나타난다.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- 한 문장, 한 문장이 줄 바꿈으로 분리되어있다.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2. number of data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- 우리가 사용할 수 있는 훈련 데이터는 총 14041개다.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3. vocab size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- 훈련 데이터의 총 단어 개수는 21009개다.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4. kinds of NER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- 훈련 데이터의 타겟 값에 해당하는 Named Entity는 총 9개다.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7" name="Google Shape;127;g64adcb48bb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0" y="1457075"/>
            <a:ext cx="4201700" cy="39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adcb48bb_0_60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33" name="Google Shape;133;g64adcb48bb_0_60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34" name="Google Shape;134;g64adcb48bb_0_60"/>
          <p:cNvSpPr txBox="1"/>
          <p:nvPr/>
        </p:nvSpPr>
        <p:spPr>
          <a:xfrm>
            <a:off x="4753575" y="1457075"/>
            <a:ext cx="40488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5. hist of word count of each sentence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- 문장에 포함된 단어의 개수의 히스토그램을 살펴본 결과 대부분 문장이 70개 이하의 단어로 구성되어있음을 알 수 있다.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6. describe word count of each sentence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- 문장에 포함된 단어의 개수의 최댓값은 113개이고 제3 사분위수는 22개이다.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- 대부분 문장이 70 단어 이하임을 고려하여 데이터를 BLSTM 모델에 넣기 전 input 데이터를 단어수를 70개로 패딩 하겠다.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pic>
        <p:nvPicPr>
          <p:cNvPr id="135" name="Google Shape;135;g64adcb48bb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0" y="1166823"/>
            <a:ext cx="419100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64adcb48bb_0_60"/>
          <p:cNvSpPr txBox="1"/>
          <p:nvPr/>
        </p:nvSpPr>
        <p:spPr>
          <a:xfrm>
            <a:off x="381000" y="249725"/>
            <a:ext cx="437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</a:rPr>
              <a:t>EDA + Preprocessing</a:t>
            </a:r>
            <a:endParaRPr sz="3200">
              <a:solidFill>
                <a:srgbClr val="52525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adcb48bb_0_71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42" name="Google Shape;142;g64adcb48bb_0_71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43" name="Google Shape;143;g64adcb48bb_0_71"/>
          <p:cNvSpPr txBox="1"/>
          <p:nvPr/>
        </p:nvSpPr>
        <p:spPr>
          <a:xfrm>
            <a:off x="4753575" y="1457075"/>
            <a:ext cx="40488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7. log hist of count of each word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- 각 단어의 출현 횟수의 로그 스케일링 히스토그램을 살펴봤을 때, 각 단어 별 출현 횟수가 많이 차이 난다는 것을 알 수 있다.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8. describe count of each word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- 각 단어의 출현 횟수의 평균은 8 회지만 중위수는 2 회인 것으로 보아 오른쪽 꼬리가 긴 형태의 분포를 갖고 있다.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- 객체명일 경우 count가 낮을 가능성이 높으므로, min count가 일정 이상되지 않을 때, 'unkown'으로 치환하는게 합리적이다.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4" name="Google Shape;144;g64adcb48bb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0" y="1233485"/>
            <a:ext cx="419100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64adcb48bb_0_71"/>
          <p:cNvSpPr txBox="1"/>
          <p:nvPr/>
        </p:nvSpPr>
        <p:spPr>
          <a:xfrm>
            <a:off x="381000" y="249725"/>
            <a:ext cx="437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</a:rPr>
              <a:t>EDA + Preprocessing</a:t>
            </a:r>
            <a:endParaRPr sz="3200">
              <a:solidFill>
                <a:srgbClr val="52525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4adcb48bb_0_81"/>
          <p:cNvSpPr/>
          <p:nvPr/>
        </p:nvSpPr>
        <p:spPr>
          <a:xfrm>
            <a:off x="219076" y="248692"/>
            <a:ext cx="85800" cy="769500"/>
          </a:xfrm>
          <a:prstGeom prst="rect">
            <a:avLst/>
          </a:prstGeom>
          <a:solidFill>
            <a:srgbClr val="BEBC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51" name="Google Shape;151;g64adcb48bb_0_81"/>
          <p:cNvSpPr txBox="1"/>
          <p:nvPr/>
        </p:nvSpPr>
        <p:spPr>
          <a:xfrm>
            <a:off x="402592" y="766048"/>
            <a:ext cx="500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CoNLL-2003 </a:t>
            </a:r>
            <a:r>
              <a:rPr b="1"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데이터를 이용한</a:t>
            </a:r>
            <a:r>
              <a:rPr lang="ko-KR" sz="11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 NER</a:t>
            </a:r>
            <a:endParaRPr sz="11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52" name="Google Shape;152;g64adcb48bb_0_81"/>
          <p:cNvSpPr txBox="1"/>
          <p:nvPr/>
        </p:nvSpPr>
        <p:spPr>
          <a:xfrm>
            <a:off x="4679275" y="1957374"/>
            <a:ext cx="40488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9. bar plot of count by NER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- O에 해당하는 단어가 압도적으로 많다. 정확도로 결과를 측정했을 때 해석의 오해가 있을 수 있다.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/>
              <a:t>Preprocessing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-KR" sz="1200"/>
              <a:t>전처리 과정에서는 주어진 데이터의 각 문장들의 단어를 숫자로 표현하며 문장의 총 길이가 70 이하가 되도록 패딩한다.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-KR" sz="1200"/>
              <a:t>참고 자료에 따르면 pos tag를 함께 학습한다면 좀 더 나은 결과를 있다. pos tag가 포함된 input을 추가로 만든다.</a:t>
            </a:r>
            <a:endParaRPr sz="12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3" name="Google Shape;153;g64adcb48bb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957385"/>
            <a:ext cx="419100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64adcb48bb_0_81"/>
          <p:cNvSpPr txBox="1"/>
          <p:nvPr/>
        </p:nvSpPr>
        <p:spPr>
          <a:xfrm>
            <a:off x="381000" y="249725"/>
            <a:ext cx="437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</a:rPr>
              <a:t>EDA + Preprocessing</a:t>
            </a:r>
            <a:endParaRPr sz="3200">
              <a:solidFill>
                <a:srgbClr val="52525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오늘의PPT색상테마_075_파라솔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466C8F"/>
      </a:accent1>
      <a:accent2>
        <a:srgbClr val="90B1CA"/>
      </a:accent2>
      <a:accent3>
        <a:srgbClr val="F3F4F3"/>
      </a:accent3>
      <a:accent4>
        <a:srgbClr val="ECBC89"/>
      </a:accent4>
      <a:accent5>
        <a:srgbClr val="836B5D"/>
      </a:accent5>
      <a:accent6>
        <a:srgbClr val="C4B5AC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2015-01-21T11:35:38Z</dcterms:created>
  <dc:creator>Saebyeol Yu</dc:creator>
</cp:coreProperties>
</file>